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5" r:id="rId20"/>
    <p:sldId id="274"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660"/>
  </p:normalViewPr>
  <p:slideViewPr>
    <p:cSldViewPr snapToGrid="0">
      <p:cViewPr>
        <p:scale>
          <a:sx n="90" d="100"/>
          <a:sy n="90" d="100"/>
        </p:scale>
        <p:origin x="30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12/27/2021</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p:cNvPicPr>
          <p:nvPr/>
        </p:nvPicPr>
        <p:blipFill>
          <a:blip r:embed="rId13"/>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12/27/2021</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dirty="0"/>
              <a:t>PATTERN CLASSIICATION</a:t>
            </a:r>
            <a:br>
              <a:rPr lang="en-IN" altLang="en-US" dirty="0"/>
            </a:br>
            <a:endParaRPr lang="en-IN" altLang="en-US" dirty="0"/>
          </a:p>
        </p:txBody>
      </p:sp>
      <p:sp>
        <p:nvSpPr>
          <p:cNvPr id="3" name="Subtitle 2"/>
          <p:cNvSpPr>
            <a:spLocks noGrp="1"/>
          </p:cNvSpPr>
          <p:nvPr>
            <p:ph type="subTitle" idx="1"/>
          </p:nvPr>
        </p:nvSpPr>
        <p:spPr>
          <a:xfrm>
            <a:off x="1524000" y="3602355"/>
            <a:ext cx="9144000" cy="2027555"/>
          </a:xfrm>
        </p:spPr>
        <p:txBody>
          <a:bodyPr/>
          <a:lstStyle/>
          <a:p>
            <a:r>
              <a:rPr lang="en-IN" altLang="en-US"/>
              <a:t>				SURAJ SARMAH</a:t>
            </a:r>
          </a:p>
          <a:p>
            <a:r>
              <a:rPr lang="en-IN" altLang="en-US"/>
              <a:t>				(CSB18010)</a:t>
            </a:r>
          </a:p>
          <a:p>
            <a:r>
              <a:rPr lang="en-IN" altLang="en-US"/>
              <a:t>				JAY PRAASH BORO</a:t>
            </a:r>
          </a:p>
          <a:p>
            <a:r>
              <a:rPr lang="en-IN" altLang="en-US"/>
              <a:t>				(CSB18036)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for K =2</a:t>
            </a:r>
          </a:p>
        </p:txBody>
      </p:sp>
      <p:pic>
        <p:nvPicPr>
          <p:cNvPr id="4" name="Content Placeholder 3"/>
          <p:cNvPicPr>
            <a:picLocks noGrp="1" noChangeAspect="1"/>
          </p:cNvPicPr>
          <p:nvPr>
            <p:ph idx="1"/>
          </p:nvPr>
        </p:nvPicPr>
        <p:blipFill>
          <a:blip r:embed="rId2"/>
          <a:stretch>
            <a:fillRect/>
          </a:stretch>
        </p:blipFill>
        <p:spPr>
          <a:xfrm>
            <a:off x="2737485" y="1174750"/>
            <a:ext cx="6715760" cy="4953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altLang="en-US"/>
              <a:t>for K=3</a:t>
            </a:r>
          </a:p>
        </p:txBody>
      </p:sp>
      <p:pic>
        <p:nvPicPr>
          <p:cNvPr id="4" name="Content Placeholder 3" descr="Screenshot (7)"/>
          <p:cNvPicPr>
            <a:picLocks noGrp="1" noChangeAspect="1"/>
          </p:cNvPicPr>
          <p:nvPr>
            <p:ph idx="1"/>
          </p:nvPr>
        </p:nvPicPr>
        <p:blipFill>
          <a:blip r:embed="rId2"/>
          <a:stretch>
            <a:fillRect/>
          </a:stretch>
        </p:blipFill>
        <p:spPr>
          <a:xfrm>
            <a:off x="1784985" y="1174750"/>
            <a:ext cx="8620760" cy="4953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Mathematical  formulae that used in this claasifier</a:t>
            </a:r>
          </a:p>
        </p:txBody>
      </p:sp>
      <p:sp>
        <p:nvSpPr>
          <p:cNvPr id="3" name="Content Placeholder 2"/>
          <p:cNvSpPr>
            <a:spLocks noGrp="1"/>
          </p:cNvSpPr>
          <p:nvPr>
            <p:ph idx="1"/>
          </p:nvPr>
        </p:nvSpPr>
        <p:spPr/>
        <p:txBody>
          <a:bodyPr/>
          <a:lstStyle/>
          <a:p>
            <a:r>
              <a:rPr lang="en-IN" altLang="en-US"/>
              <a:t>To compute the distances regarding the data points we can use diffeerent distance formulae</a:t>
            </a:r>
          </a:p>
          <a:p>
            <a:pPr marL="0" indent="0">
              <a:buNone/>
            </a:pPr>
            <a:r>
              <a:rPr lang="en-IN" altLang="en-US"/>
              <a:t>such as  Eucledean distance, Hamming distance,Mantatten distance etc.</a:t>
            </a:r>
          </a:p>
          <a:p>
            <a:pPr marL="0" indent="0">
              <a:buNone/>
            </a:pPr>
            <a:r>
              <a:rPr lang="en-IN" altLang="en-US"/>
              <a:t>To compute about the distance between two points  (x1 , y1  ) &amp; (x2  , y2  )  is </a:t>
            </a:r>
          </a:p>
          <a:p>
            <a:r>
              <a:rPr lang="en-IN" altLang="en-US"/>
              <a:t> ED = sqrt [(x2 – x1)*(x2-x1) + (y2 – y1)*(y2-y1)]</a:t>
            </a:r>
          </a:p>
          <a:p>
            <a:endParaRPr lang="en-I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Decision Tree Classifier</a:t>
            </a:r>
          </a:p>
        </p:txBody>
      </p:sp>
      <p:sp>
        <p:nvSpPr>
          <p:cNvPr id="3" name="Content Placeholder 2"/>
          <p:cNvSpPr>
            <a:spLocks noGrp="1"/>
          </p:cNvSpPr>
          <p:nvPr>
            <p:ph idx="1"/>
          </p:nvPr>
        </p:nvSpPr>
        <p:spPr/>
        <p:txBody>
          <a:bodyPr/>
          <a:lstStyle/>
          <a:p>
            <a:endParaRPr lang="en-US"/>
          </a:p>
          <a:p>
            <a:endParaRPr lang="en-US"/>
          </a:p>
          <a:p>
            <a:r>
              <a:rPr lang="en-US"/>
              <a:t>The intuition involves in Decision Trees is that we can have to use the dataset features to create (yes/no questions) repeated fashion,split the dataset in continual way  until we isolate/break  all data points belonging to each class</a:t>
            </a:r>
            <a:r>
              <a:rPr lang="en-IN" altLang="en-US"/>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Content Placeholder -2147482624"/>
          <p:cNvPicPr>
            <a:picLocks noGrp="1" noChangeAspect="1"/>
          </p:cNvPicPr>
          <p:nvPr>
            <p:ph idx="1"/>
          </p:nvPr>
        </p:nvPicPr>
        <p:blipFill>
          <a:blip r:embed="rId2"/>
          <a:stretch>
            <a:fillRect/>
          </a:stretch>
        </p:blipFill>
        <p:spPr>
          <a:xfrm>
            <a:off x="2133600" y="1174750"/>
            <a:ext cx="7924165" cy="495300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50" t="-6546" r="150" b="6546"/>
          <a:stretch>
            <a:fillRect/>
          </a:stretch>
        </p:blipFill>
        <p:spPr>
          <a:xfrm>
            <a:off x="1104265" y="773430"/>
            <a:ext cx="10478135" cy="56521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rcRect l="526" t="-10295" r="-526" b="10295"/>
          <a:stretch>
            <a:fillRect/>
          </a:stretch>
        </p:blipFill>
        <p:spPr>
          <a:xfrm>
            <a:off x="1737360" y="664845"/>
            <a:ext cx="8809355" cy="4953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761" t="9445" r="10755" b="9881"/>
          <a:stretch>
            <a:fillRect/>
          </a:stretch>
        </p:blipFill>
        <p:spPr>
          <a:xfrm>
            <a:off x="1814195" y="1808480"/>
            <a:ext cx="7084060" cy="31730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Training and Testing</a:t>
            </a:r>
            <a:endParaRPr lang="en-IN" b="1" dirty="0">
              <a:solidFill>
                <a:srgbClr val="FF0000"/>
              </a:solidFill>
            </a:endParaRPr>
          </a:p>
        </p:txBody>
      </p:sp>
      <p:sp>
        <p:nvSpPr>
          <p:cNvPr id="3" name="Content Placeholder 2"/>
          <p:cNvSpPr>
            <a:spLocks noGrp="1"/>
          </p:cNvSpPr>
          <p:nvPr>
            <p:ph idx="1"/>
          </p:nvPr>
        </p:nvSpPr>
        <p:spPr/>
        <p:txBody>
          <a:bodyPr/>
          <a:lstStyle/>
          <a:p>
            <a:pPr marL="0" indent="0" algn="just">
              <a:buNone/>
            </a:pPr>
            <a:r>
              <a:rPr lang="en-US" sz="2800" dirty="0"/>
              <a:t>Separating data into training and testing sets is an important part of </a:t>
            </a:r>
            <a:r>
              <a:rPr lang="en-US" sz="2800" dirty="0" smtClean="0"/>
              <a:t>machine learning or </a:t>
            </a:r>
            <a:r>
              <a:rPr lang="en-US" sz="2800" dirty="0"/>
              <a:t>data mining models. Typically, when you separate a data set into a training set and testing set, most of the data is used for training, and a smaller portion of the data is used for testing</a:t>
            </a:r>
            <a:r>
              <a:rPr lang="en-US" sz="2800" dirty="0" smtClean="0"/>
              <a:t>. </a:t>
            </a:r>
          </a:p>
          <a:p>
            <a:pPr marL="0" indent="0" algn="just">
              <a:buNone/>
            </a:pPr>
            <a:r>
              <a:rPr lang="en-US" sz="2800" dirty="0" smtClean="0"/>
              <a:t>In a dataset, training set is implemented to build up a model, while a test set is a subset to test the trained model.</a:t>
            </a:r>
          </a:p>
          <a:p>
            <a:pPr marL="0" indent="0" algn="just">
              <a:buNone/>
            </a:pPr>
            <a:endParaRPr lang="en-IN"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428" y="4665771"/>
            <a:ext cx="4457143" cy="1742857"/>
          </a:xfrm>
          <a:prstGeom prst="rect">
            <a:avLst/>
          </a:prstGeom>
        </p:spPr>
      </p:pic>
    </p:spTree>
    <p:extLst>
      <p:ext uri="{BB962C8B-B14F-4D97-AF65-F5344CB8AC3E}">
        <p14:creationId xmlns:p14="http://schemas.microsoft.com/office/powerpoint/2010/main" val="2433541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9100"/>
            <a:ext cx="10972800" cy="582613"/>
          </a:xfrm>
        </p:spPr>
        <p:txBody>
          <a:bodyPr/>
          <a:lstStyle/>
          <a:p>
            <a:r>
              <a:rPr lang="en-US" b="1" dirty="0" smtClean="0">
                <a:solidFill>
                  <a:srgbClr val="FF0000"/>
                </a:solidFill>
              </a:rPr>
              <a:t>Continued…</a:t>
            </a:r>
            <a:endParaRPr lang="en-IN" b="1" dirty="0">
              <a:solidFill>
                <a:srgbClr val="FF0000"/>
              </a:solidFill>
            </a:endParaRPr>
          </a:p>
        </p:txBody>
      </p:sp>
      <p:sp>
        <p:nvSpPr>
          <p:cNvPr id="3" name="Content Placeholder 2"/>
          <p:cNvSpPr>
            <a:spLocks noGrp="1"/>
          </p:cNvSpPr>
          <p:nvPr>
            <p:ph idx="1"/>
          </p:nvPr>
        </p:nvSpPr>
        <p:spPr>
          <a:xfrm>
            <a:off x="609600" y="1471083"/>
            <a:ext cx="10972800" cy="4953000"/>
          </a:xfrm>
        </p:spPr>
        <p:txBody>
          <a:bodyPr/>
          <a:lstStyle/>
          <a:p>
            <a:pPr marL="0" indent="0" algn="just">
              <a:buNone/>
            </a:pPr>
            <a:r>
              <a:rPr lang="en-US" sz="2800" dirty="0" smtClean="0"/>
              <a:t>The proportion to be divided is completely up to the user and the task faced. It is not essential that 70% of the data has to be for training and rest for testing. The job of test data is to only evaluate the trained model’s performance on unseen dataset, while the model learning happens on training data.</a:t>
            </a:r>
          </a:p>
          <a:p>
            <a:pPr marL="0" indent="0" algn="just">
              <a:buNone/>
            </a:pPr>
            <a:endParaRPr lang="en-IN" sz="2800" dirty="0"/>
          </a:p>
        </p:txBody>
      </p:sp>
    </p:spTree>
    <p:extLst>
      <p:ext uri="{BB962C8B-B14F-4D97-AF65-F5344CB8AC3E}">
        <p14:creationId xmlns:p14="http://schemas.microsoft.com/office/powerpoint/2010/main" val="4085279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solidFill>
                  <a:srgbClr val="FF0000"/>
                </a:solidFill>
              </a:rPr>
              <a:t>			Problem Statement </a:t>
            </a:r>
          </a:p>
        </p:txBody>
      </p:sp>
      <p:sp>
        <p:nvSpPr>
          <p:cNvPr id="3" name="Content Placeholder 2"/>
          <p:cNvSpPr>
            <a:spLocks noGrp="1"/>
          </p:cNvSpPr>
          <p:nvPr>
            <p:ph idx="1"/>
          </p:nvPr>
        </p:nvSpPr>
        <p:spPr/>
        <p:txBody>
          <a:bodyPr/>
          <a:lstStyle/>
          <a:p>
            <a:pPr marL="0" indent="0" algn="just">
              <a:buNone/>
            </a:pPr>
            <a:endParaRPr lang="en-IN" altLang="en-US" dirty="0">
              <a:latin typeface="Times New Roman" panose="02020603050405020304" pitchFamily="18" charset="0"/>
              <a:cs typeface="Times New Roman" panose="02020603050405020304" pitchFamily="18" charset="0"/>
            </a:endParaRPr>
          </a:p>
          <a:p>
            <a:pPr marL="0" indent="0" algn="just">
              <a:buNone/>
            </a:pPr>
            <a:endParaRPr lang="en-IN" altLang="en-US" dirty="0">
              <a:latin typeface="Times New Roman" panose="02020603050405020304" pitchFamily="18" charset="0"/>
              <a:cs typeface="Times New Roman" panose="02020603050405020304" pitchFamily="18" charset="0"/>
            </a:endParaRPr>
          </a:p>
          <a:p>
            <a:pPr marL="0" indent="0" algn="just">
              <a:buNone/>
            </a:pPr>
            <a:r>
              <a:rPr lang="en-IN" altLang="en-US" dirty="0">
                <a:latin typeface="Times New Roman" panose="02020603050405020304" pitchFamily="18" charset="0"/>
                <a:cs typeface="Times New Roman" panose="02020603050405020304" pitchFamily="18" charset="0"/>
              </a:rPr>
              <a:t> To </a:t>
            </a:r>
            <a:r>
              <a:rPr lang="en-US" dirty="0">
                <a:latin typeface="Times New Roman" panose="02020603050405020304" pitchFamily="18" charset="0"/>
                <a:cs typeface="Times New Roman" panose="02020603050405020304" pitchFamily="18" charset="0"/>
              </a:rPr>
              <a:t>study or dealing with a certain classification against some data, there exists some obstacles which result to predict or classify the data in machine learning approach maintaining    with proper accuracy. In this project we are trying to implement different classifier model and fetch out which model results to give better classification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K-NN on Iris Dataset</a:t>
            </a:r>
            <a:endParaRPr lang="en-IN" b="1" dirty="0">
              <a:solidFill>
                <a:srgbClr val="FF000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21461" y="701052"/>
            <a:ext cx="6949078" cy="5801347"/>
          </a:xfrm>
        </p:spPr>
      </p:pic>
    </p:spTree>
    <p:extLst>
      <p:ext uri="{BB962C8B-B14F-4D97-AF65-F5344CB8AC3E}">
        <p14:creationId xmlns:p14="http://schemas.microsoft.com/office/powerpoint/2010/main" val="1532146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3103033"/>
            <a:ext cx="10972800" cy="582613"/>
          </a:xfrm>
        </p:spPr>
        <p:txBody>
          <a:bodyPr/>
          <a:lstStyle/>
          <a:p>
            <a:pPr algn="ctr"/>
            <a:r>
              <a:rPr lang="en-US" dirty="0" smtClean="0">
                <a:solidFill>
                  <a:srgbClr val="FF0000"/>
                </a:solidFill>
              </a:rPr>
              <a:t>THANK YOU</a:t>
            </a:r>
            <a:endParaRPr lang="en-IN" dirty="0">
              <a:solidFill>
                <a:srgbClr val="FF0000"/>
              </a:solidFill>
            </a:endParaRPr>
          </a:p>
        </p:txBody>
      </p:sp>
    </p:spTree>
    <p:extLst>
      <p:ext uri="{BB962C8B-B14F-4D97-AF65-F5344CB8AC3E}">
        <p14:creationId xmlns:p14="http://schemas.microsoft.com/office/powerpoint/2010/main" val="487354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8500"/>
            <a:ext cx="10972800" cy="582613"/>
          </a:xfrm>
        </p:spPr>
        <p:txBody>
          <a:bodyPr/>
          <a:lstStyle/>
          <a:p>
            <a:r>
              <a:rPr lang="en-IN" altLang="en-US" b="1" dirty="0">
                <a:ln/>
                <a:solidFill>
                  <a:srgbClr val="FF0000"/>
                </a:solidFill>
                <a:effectLst>
                  <a:outerShdw blurRad="38100" dist="19050" dir="2700000" algn="tl" rotWithShape="0">
                    <a:schemeClr val="dk1">
                      <a:alpha val="40000"/>
                    </a:schemeClr>
                  </a:outerShdw>
                </a:effectLst>
              </a:rPr>
              <a:t>Methodology that follows to solve our task</a:t>
            </a:r>
          </a:p>
        </p:txBody>
      </p:sp>
      <p:sp>
        <p:nvSpPr>
          <p:cNvPr id="3" name="Content Placeholder 2"/>
          <p:cNvSpPr>
            <a:spLocks noGrp="1"/>
          </p:cNvSpPr>
          <p:nvPr>
            <p:ph idx="1"/>
          </p:nvPr>
        </p:nvSpPr>
        <p:spPr/>
        <p:txBody>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To solve our above mentioned task, we should focus on different classifier models like K-NN(K nearest neighbor) classifier , decision tree classifier  and Naive Bayes classifier etc</a:t>
            </a:r>
            <a:r>
              <a:rPr lang="en-US" dirty="0" smtClean="0">
                <a:latin typeface="Times New Roman" panose="02020603050405020304" pitchFamily="18" charset="0"/>
                <a:cs typeface="Times New Roman" panose="02020603050405020304" pitchFamily="18" charset="0"/>
              </a:rPr>
              <a:t>. Try </a:t>
            </a:r>
            <a:r>
              <a:rPr lang="en-US" dirty="0">
                <a:latin typeface="Times New Roman" panose="02020603050405020304" pitchFamily="18" charset="0"/>
                <a:cs typeface="Times New Roman" panose="02020603050405020304" pitchFamily="18" charset="0"/>
              </a:rPr>
              <a:t>to implement above mentioned classifier algorithms </a:t>
            </a:r>
            <a:r>
              <a:rPr lang="en-US" dirty="0" smtClean="0">
                <a:latin typeface="Times New Roman" panose="02020603050405020304" pitchFamily="18" charset="0"/>
                <a:cs typeface="Times New Roman" panose="02020603050405020304" pitchFamily="18" charset="0"/>
              </a:rPr>
              <a:t>in </a:t>
            </a:r>
            <a:r>
              <a:rPr lang="en-US" dirty="0" err="1" smtClean="0">
                <a:latin typeface="Times New Roman" panose="02020603050405020304" pitchFamily="18" charset="0"/>
                <a:cs typeface="Times New Roman" panose="02020603050405020304" pitchFamily="18" charset="0"/>
              </a:rPr>
              <a:t>Matlab</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environment and check its results and comparing among </a:t>
            </a:r>
            <a:r>
              <a:rPr lang="en-US" dirty="0" smtClean="0">
                <a:latin typeface="Times New Roman" panose="02020603050405020304" pitchFamily="18" charset="0"/>
                <a:cs typeface="Times New Roman" panose="02020603050405020304" pitchFamily="18" charset="0"/>
              </a:rPr>
              <a:t>themselves.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4633"/>
            <a:ext cx="10972800" cy="582613"/>
          </a:xfrm>
        </p:spPr>
        <p:txBody>
          <a:bodyPr/>
          <a:lstStyle/>
          <a:p>
            <a:r>
              <a:rPr lang="en-US" dirty="0" smtClean="0">
                <a:solidFill>
                  <a:srgbClr val="FF0000"/>
                </a:solidFill>
              </a:rPr>
              <a:t>What is Pattern Classification?</a:t>
            </a:r>
            <a:endParaRPr lang="en-IN" dirty="0">
              <a:solidFill>
                <a:srgbClr val="FF0000"/>
              </a:solidFill>
            </a:endParaRPr>
          </a:p>
        </p:txBody>
      </p:sp>
      <p:sp>
        <p:nvSpPr>
          <p:cNvPr id="3" name="Content Placeholder 2"/>
          <p:cNvSpPr>
            <a:spLocks noGrp="1"/>
          </p:cNvSpPr>
          <p:nvPr>
            <p:ph idx="1"/>
          </p:nvPr>
        </p:nvSpPr>
        <p:spPr>
          <a:xfrm>
            <a:off x="609600" y="1574800"/>
            <a:ext cx="10972800" cy="4552950"/>
          </a:xfrm>
        </p:spPr>
        <p:txBody>
          <a:bodyPr/>
          <a:lstStyle/>
          <a:p>
            <a:pPr marL="0" indent="0" algn="just">
              <a:buNone/>
            </a:pPr>
            <a:r>
              <a:rPr lang="en-US" sz="2800" dirty="0" smtClean="0">
                <a:latin typeface="Times New Roman" panose="02020603050405020304" pitchFamily="18" charset="0"/>
                <a:cs typeface="Times New Roman" panose="02020603050405020304" pitchFamily="18" charset="0"/>
              </a:rPr>
              <a:t>Pattern Classification is a sub-topic of machine learning that aims for classification of the objects into set of categories or classes.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124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smtClean="0">
                <a:solidFill>
                  <a:srgbClr val="FF0000"/>
                </a:solidFill>
              </a:rPr>
              <a:t>K-Nearest Neighbour </a:t>
            </a:r>
            <a:r>
              <a:rPr lang="en-IN" altLang="en-US" b="1" dirty="0">
                <a:solidFill>
                  <a:srgbClr val="FF0000"/>
                </a:solidFill>
              </a:rPr>
              <a:t>C</a:t>
            </a:r>
            <a:r>
              <a:rPr lang="en-IN" altLang="en-US" b="1" dirty="0" smtClean="0">
                <a:solidFill>
                  <a:srgbClr val="FF0000"/>
                </a:solidFill>
              </a:rPr>
              <a:t>lassifier</a:t>
            </a:r>
            <a:endParaRPr lang="en-IN" altLang="en-US" b="1" dirty="0">
              <a:solidFill>
                <a:srgbClr val="FF0000"/>
              </a:solidFill>
            </a:endParaRPr>
          </a:p>
        </p:txBody>
      </p:sp>
      <p:sp>
        <p:nvSpPr>
          <p:cNvPr id="3" name="Content Placeholder 2"/>
          <p:cNvSpPr>
            <a:spLocks noGrp="1"/>
          </p:cNvSpPr>
          <p:nvPr>
            <p:ph idx="1"/>
          </p:nvPr>
        </p:nvSpPr>
        <p:spPr/>
        <p:txBody>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KNN classifier is considered as the one of the  simplest machine learning algorithms which is based on  supervised learning techniques</a:t>
            </a:r>
            <a:r>
              <a:rPr lang="en-IN" altLang="en-US" dirty="0">
                <a:latin typeface="Times New Roman" panose="02020603050405020304" pitchFamily="18" charset="0"/>
                <a:cs typeface="Times New Roman" panose="02020603050405020304" pitchFamily="18" charset="0"/>
              </a:rPr>
              <a:t>.</a:t>
            </a:r>
          </a:p>
          <a:p>
            <a:r>
              <a:rPr lang="en-IN" altLang="en-US" dirty="0">
                <a:latin typeface="Times New Roman" panose="02020603050405020304" pitchFamily="18" charset="0"/>
                <a:cs typeface="Times New Roman" panose="02020603050405020304" pitchFamily="18" charset="0"/>
              </a:rPr>
              <a:t>Storing of all the data  and classify a new data point based on their similarity is the main motivation of KNN classification.</a:t>
            </a:r>
          </a:p>
          <a:p>
            <a:r>
              <a:rPr lang="en-IN" altLang="en-US" dirty="0">
                <a:latin typeface="Times New Roman" panose="02020603050405020304" pitchFamily="18" charset="0"/>
                <a:cs typeface="Times New Roman" panose="02020603050405020304" pitchFamily="18" charset="0"/>
              </a:rPr>
              <a:t>KNN is a non parametric algorithms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1300"/>
            <a:ext cx="10972800" cy="582613"/>
          </a:xfrm>
        </p:spPr>
        <p:txBody>
          <a:bodyPr/>
          <a:lstStyle/>
          <a:p>
            <a:r>
              <a:rPr lang="en-US" b="1" dirty="0">
                <a:solidFill>
                  <a:srgbClr val="FF0000"/>
                </a:solidFill>
              </a:rPr>
              <a:t>K-NN follows the sequence of steps to perform  </a:t>
            </a:r>
          </a:p>
        </p:txBody>
      </p:sp>
      <p:sp>
        <p:nvSpPr>
          <p:cNvPr id="3" name="Content Placeholder 2"/>
          <p:cNvSpPr>
            <a:spLocks noGrp="1"/>
          </p:cNvSpPr>
          <p:nvPr>
            <p:ph idx="1"/>
          </p:nvPr>
        </p:nvSpPr>
        <p:spPr>
          <a:xfrm>
            <a:off x="609600" y="1464310"/>
            <a:ext cx="10972800" cy="4663440"/>
          </a:xfrm>
        </p:spPr>
        <p:txBody>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need to select the  no. K of the nearest neighbors</a:t>
            </a:r>
          </a:p>
          <a:p>
            <a:r>
              <a:rPr lang="en-US" dirty="0">
                <a:latin typeface="Times New Roman" panose="02020603050405020304" pitchFamily="18" charset="0"/>
                <a:cs typeface="Times New Roman" panose="02020603050405020304" pitchFamily="18" charset="0"/>
              </a:rPr>
              <a:t> Calculate the distances of K number of neighbors.</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need to consider  K nearest neighbors as per the data regarding their distances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Continued….</a:t>
            </a:r>
            <a:endParaRPr lang="en-US" b="1" dirty="0">
              <a:solidFill>
                <a:srgbClr val="FF0000"/>
              </a:solidFill>
            </a:endParaRPr>
          </a:p>
        </p:txBody>
      </p:sp>
      <p:sp>
        <p:nvSpPr>
          <p:cNvPr id="3" name="Content Placeholder 2"/>
          <p:cNvSpPr>
            <a:spLocks noGrp="1"/>
          </p:cNvSpPr>
          <p:nvPr>
            <p:ph idx="1"/>
          </p:nvPr>
        </p:nvSpPr>
        <p:spPr/>
        <p:txBody>
          <a:bodyPr/>
          <a:lstStyle/>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Among </a:t>
            </a:r>
            <a:r>
              <a:rPr lang="en-US" dirty="0">
                <a:latin typeface="Times New Roman" panose="02020603050405020304" pitchFamily="18" charset="0"/>
                <a:cs typeface="Times New Roman" panose="02020603050405020304" pitchFamily="18" charset="0"/>
              </a:rPr>
              <a:t>these K neighbors, calculate or count the number of data points in each categories.</a:t>
            </a: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new data point is assigned to the category on where the number of neighbor is maximum.</a:t>
            </a:r>
          </a:p>
          <a:p>
            <a:pPr marL="0" indent="0" algn="just">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0200" y="190500"/>
            <a:ext cx="10972800" cy="1198033"/>
          </a:xfrm>
        </p:spPr>
        <p:txBody>
          <a:bodyPr/>
          <a:lstStyle/>
          <a:p>
            <a:r>
              <a:rPr lang="en-IN" altLang="en-US" sz="3200" dirty="0" smtClean="0">
                <a:latin typeface="Times New Roman" panose="02020603050405020304" pitchFamily="18" charset="0"/>
                <a:cs typeface="Times New Roman" panose="02020603050405020304" pitchFamily="18" charset="0"/>
              </a:rPr>
              <a:t>Here</a:t>
            </a:r>
            <a:r>
              <a:rPr lang="en-IN" altLang="en-US" sz="3200" dirty="0">
                <a:latin typeface="Times New Roman" panose="02020603050405020304" pitchFamily="18" charset="0"/>
                <a:cs typeface="Times New Roman" panose="02020603050405020304" pitchFamily="18" charset="0"/>
              </a:rPr>
              <a:t>, a pictorial representation is given to how </a:t>
            </a:r>
            <a:r>
              <a:rPr lang="en-IN" altLang="en-US" sz="3200" dirty="0" err="1">
                <a:latin typeface="Times New Roman" panose="02020603050405020304" pitchFamily="18" charset="0"/>
                <a:cs typeface="Times New Roman" panose="02020603050405020304" pitchFamily="18" charset="0"/>
              </a:rPr>
              <a:t>kNN</a:t>
            </a:r>
            <a:r>
              <a:rPr lang="en-IN" altLang="en-US" sz="3200" dirty="0">
                <a:latin typeface="Times New Roman" panose="02020603050405020304" pitchFamily="18" charset="0"/>
                <a:cs typeface="Times New Roman" panose="02020603050405020304" pitchFamily="18" charset="0"/>
              </a:rPr>
              <a:t> </a:t>
            </a:r>
            <a:r>
              <a:rPr lang="en-IN" altLang="en-US" sz="3200" dirty="0" smtClean="0">
                <a:latin typeface="Times New Roman" panose="02020603050405020304" pitchFamily="18" charset="0"/>
                <a:cs typeface="Times New Roman" panose="02020603050405020304" pitchFamily="18" charset="0"/>
              </a:rPr>
              <a:t>works -</a:t>
            </a:r>
            <a:br>
              <a:rPr lang="en-IN" altLang="en-US" sz="3200" dirty="0" smtClean="0">
                <a:latin typeface="Times New Roman" panose="02020603050405020304" pitchFamily="18" charset="0"/>
                <a:cs typeface="Times New Roman" panose="02020603050405020304" pitchFamily="18" charset="0"/>
              </a:rPr>
            </a:br>
            <a:r>
              <a:rPr lang="en-IN" altLang="en-US" sz="3200" dirty="0" smtClean="0">
                <a:latin typeface="Times New Roman" panose="02020603050405020304" pitchFamily="18" charset="0"/>
                <a:cs typeface="Times New Roman" panose="02020603050405020304" pitchFamily="18" charset="0"/>
              </a:rPr>
              <a:t> </a:t>
            </a:r>
            <a:r>
              <a:rPr lang="en-IN" altLang="en-US" sz="3200" dirty="0">
                <a:latin typeface="Times New Roman" panose="02020603050405020304" pitchFamily="18" charset="0"/>
                <a:cs typeface="Times New Roman" panose="02020603050405020304" pitchFamily="18" charset="0"/>
              </a:rPr>
              <a:t/>
            </a:r>
            <a:br>
              <a:rPr lang="en-IN" altLang="en-US" sz="3200" dirty="0">
                <a:latin typeface="Times New Roman" panose="02020603050405020304" pitchFamily="18" charset="0"/>
                <a:cs typeface="Times New Roman" panose="02020603050405020304" pitchFamily="18" charset="0"/>
              </a:rPr>
            </a:br>
            <a:r>
              <a:rPr lang="en-IN" altLang="en-US" sz="3200" dirty="0" smtClean="0">
                <a:latin typeface="Times New Roman" panose="02020603050405020304" pitchFamily="18" charset="0"/>
                <a:cs typeface="Times New Roman" panose="02020603050405020304" pitchFamily="18" charset="0"/>
              </a:rPr>
              <a:t>For </a:t>
            </a:r>
            <a:r>
              <a:rPr lang="en-IN" altLang="en-US" sz="3200" dirty="0">
                <a:latin typeface="Times New Roman" panose="02020603050405020304" pitchFamily="18" charset="0"/>
                <a:cs typeface="Times New Roman" panose="02020603050405020304" pitchFamily="18" charset="0"/>
              </a:rPr>
              <a:t>The Value of  K=1</a:t>
            </a:r>
          </a:p>
        </p:txBody>
      </p:sp>
      <p:pic>
        <p:nvPicPr>
          <p:cNvPr id="10" name="Content Placeholder 9"/>
          <p:cNvPicPr>
            <a:picLocks noGrp="1" noChangeAspect="1"/>
          </p:cNvPicPr>
          <p:nvPr>
            <p:ph idx="1"/>
          </p:nvPr>
        </p:nvPicPr>
        <p:blipFill>
          <a:blip r:embed="rId2"/>
          <a:stretch>
            <a:fillRect/>
          </a:stretch>
        </p:blipFill>
        <p:spPr>
          <a:xfrm>
            <a:off x="2467504" y="1896247"/>
            <a:ext cx="6698192" cy="46182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For K=2</a:t>
            </a:r>
          </a:p>
        </p:txBody>
      </p:sp>
      <p:pic>
        <p:nvPicPr>
          <p:cNvPr id="4" name="Content Placeholder 3"/>
          <p:cNvPicPr>
            <a:picLocks noGrp="1" noChangeAspect="1"/>
          </p:cNvPicPr>
          <p:nvPr>
            <p:ph idx="1"/>
          </p:nvPr>
        </p:nvPicPr>
        <p:blipFill>
          <a:blip r:embed="rId2"/>
          <a:stretch>
            <a:fillRect/>
          </a:stretch>
        </p:blipFill>
        <p:spPr>
          <a:xfrm>
            <a:off x="2697480" y="1174750"/>
            <a:ext cx="6795770" cy="4953000"/>
          </a:xfrm>
          <a:prstGeom prst="rect">
            <a:avLst/>
          </a:prstGeom>
        </p:spPr>
      </p:pic>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566</Words>
  <Application>Microsoft Office PowerPoint</Application>
  <PresentationFormat>Widescreen</PresentationFormat>
  <Paragraphs>50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SimSun</vt:lpstr>
      <vt:lpstr>Arial</vt:lpstr>
      <vt:lpstr>Times New Roman</vt:lpstr>
      <vt:lpstr>Gear Drives</vt:lpstr>
      <vt:lpstr>PATTERN CLASSIICATION </vt:lpstr>
      <vt:lpstr>   Problem Statement </vt:lpstr>
      <vt:lpstr>Methodology that follows to solve our task</vt:lpstr>
      <vt:lpstr>What is Pattern Classification?</vt:lpstr>
      <vt:lpstr>K-Nearest Neighbour Classifier</vt:lpstr>
      <vt:lpstr>K-NN follows the sequence of steps to perform  </vt:lpstr>
      <vt:lpstr>Continued….</vt:lpstr>
      <vt:lpstr>Here, a pictorial representation is given to how kNN works -   For The Value of  K=1</vt:lpstr>
      <vt:lpstr>For K=2</vt:lpstr>
      <vt:lpstr>for K =2</vt:lpstr>
      <vt:lpstr>for K=3</vt:lpstr>
      <vt:lpstr>Mathematical  formulae that used in this claasifier</vt:lpstr>
      <vt:lpstr>Decision Tree Classifier</vt:lpstr>
      <vt:lpstr>PowerPoint Presentation</vt:lpstr>
      <vt:lpstr>PowerPoint Presentation</vt:lpstr>
      <vt:lpstr>PowerPoint Presentation</vt:lpstr>
      <vt:lpstr>PowerPoint Presentation</vt:lpstr>
      <vt:lpstr>Training and Testing</vt:lpstr>
      <vt:lpstr>Continued…</vt:lpstr>
      <vt:lpstr>K-NN on Iris Dataset</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CLASSIICATION</dc:title>
  <dc:creator>ZER0</dc:creator>
  <cp:lastModifiedBy>Jay prakash Boro</cp:lastModifiedBy>
  <cp:revision>8</cp:revision>
  <dcterms:created xsi:type="dcterms:W3CDTF">2021-12-22T17:46:00Z</dcterms:created>
  <dcterms:modified xsi:type="dcterms:W3CDTF">2021-12-27T05:14:52Z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2FBDBA6090044436A86216E84B3DACD5</vt:lpwstr>
  </property>
  <property fmtid="{D5CDD505-2E9C-101B-9397-08002B2CF9AE}" pid="3" name="KSOProductBuildVer">
    <vt:lpwstr>1033-11.2.0.10382</vt:lpwstr>
  </property>
</Properties>
</file>